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8000663" cy="251999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33" d="100"/>
          <a:sy n="33" d="100"/>
        </p:scale>
        <p:origin x="1968" y="1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50050" y="4124164"/>
            <a:ext cx="15300564" cy="8773325"/>
          </a:xfrm>
        </p:spPr>
        <p:txBody>
          <a:bodyPr anchor="b"/>
          <a:lstStyle>
            <a:lvl1pPr algn="ctr">
              <a:defRPr sz="11812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50083" y="13235822"/>
            <a:ext cx="13500497" cy="6084159"/>
          </a:xfrm>
        </p:spPr>
        <p:txBody>
          <a:bodyPr/>
          <a:lstStyle>
            <a:lvl1pPr marL="0" indent="0" algn="ctr">
              <a:buNone/>
              <a:defRPr sz="4725"/>
            </a:lvl1pPr>
            <a:lvl2pPr marL="900044" indent="0" algn="ctr">
              <a:buNone/>
              <a:defRPr sz="3937"/>
            </a:lvl2pPr>
            <a:lvl3pPr marL="1800088" indent="0" algn="ctr">
              <a:buNone/>
              <a:defRPr sz="3543"/>
            </a:lvl3pPr>
            <a:lvl4pPr marL="2700132" indent="0" algn="ctr">
              <a:buNone/>
              <a:defRPr sz="3150"/>
            </a:lvl4pPr>
            <a:lvl5pPr marL="3600176" indent="0" algn="ctr">
              <a:buNone/>
              <a:defRPr sz="3150"/>
            </a:lvl5pPr>
            <a:lvl6pPr marL="4500220" indent="0" algn="ctr">
              <a:buNone/>
              <a:defRPr sz="3150"/>
            </a:lvl6pPr>
            <a:lvl7pPr marL="5400264" indent="0" algn="ctr">
              <a:buNone/>
              <a:defRPr sz="3150"/>
            </a:lvl7pPr>
            <a:lvl8pPr marL="6300307" indent="0" algn="ctr">
              <a:buNone/>
              <a:defRPr sz="3150"/>
            </a:lvl8pPr>
            <a:lvl9pPr marL="7200351" indent="0" algn="ctr">
              <a:buNone/>
              <a:defRPr sz="315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5FF15-30A9-49F5-BFC9-F88BE8248892}" type="datetimeFigureOut">
              <a:rPr lang="it-IT" smtClean="0"/>
              <a:t>03/04/2026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2833A-1D6E-4D60-A159-CDBD871425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22324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5FF15-30A9-49F5-BFC9-F88BE8248892}" type="datetimeFigureOut">
              <a:rPr lang="it-IT" smtClean="0"/>
              <a:t>03/04/2026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2833A-1D6E-4D60-A159-CDBD871425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01183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8171" y="6282501"/>
            <a:ext cx="15525572" cy="10482488"/>
          </a:xfrm>
        </p:spPr>
        <p:txBody>
          <a:bodyPr anchor="b"/>
          <a:lstStyle>
            <a:lvl1pPr>
              <a:defRPr sz="11812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8171" y="16864157"/>
            <a:ext cx="15525572" cy="5512493"/>
          </a:xfrm>
        </p:spPr>
        <p:txBody>
          <a:bodyPr/>
          <a:lstStyle>
            <a:lvl1pPr marL="0" indent="0">
              <a:buNone/>
              <a:defRPr sz="4725">
                <a:solidFill>
                  <a:schemeClr val="tx1"/>
                </a:solidFill>
              </a:defRPr>
            </a:lvl1pPr>
            <a:lvl2pPr marL="900044" indent="0">
              <a:buNone/>
              <a:defRPr sz="3937">
                <a:solidFill>
                  <a:schemeClr val="tx1">
                    <a:tint val="75000"/>
                  </a:schemeClr>
                </a:solidFill>
              </a:defRPr>
            </a:lvl2pPr>
            <a:lvl3pPr marL="1800088" indent="0">
              <a:buNone/>
              <a:defRPr sz="3543">
                <a:solidFill>
                  <a:schemeClr val="tx1">
                    <a:tint val="75000"/>
                  </a:schemeClr>
                </a:solidFill>
              </a:defRPr>
            </a:lvl3pPr>
            <a:lvl4pPr marL="2700132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4pPr>
            <a:lvl5pPr marL="3600176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5pPr>
            <a:lvl6pPr marL="4500220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6pPr>
            <a:lvl7pPr marL="5400264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7pPr>
            <a:lvl8pPr marL="6300307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8pPr>
            <a:lvl9pPr marL="7200351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5FF15-30A9-49F5-BFC9-F88BE8248892}" type="datetimeFigureOut">
              <a:rPr lang="it-IT" smtClean="0"/>
              <a:t>03/04/2026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2833A-1D6E-4D60-A159-CDBD871425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67864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7545" y="6708326"/>
            <a:ext cx="7650282" cy="1598915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12836" y="6708326"/>
            <a:ext cx="7650282" cy="1598915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5FF15-30A9-49F5-BFC9-F88BE8248892}" type="datetimeFigureOut">
              <a:rPr lang="it-IT" smtClean="0"/>
              <a:t>03/04/2026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2833A-1D6E-4D60-A159-CDBD871425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37992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1341671"/>
            <a:ext cx="15525572" cy="487083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9892" y="6177496"/>
            <a:ext cx="7615123" cy="3027495"/>
          </a:xfrm>
        </p:spPr>
        <p:txBody>
          <a:bodyPr anchor="b"/>
          <a:lstStyle>
            <a:lvl1pPr marL="0" indent="0">
              <a:buNone/>
              <a:defRPr sz="4725" b="1"/>
            </a:lvl1pPr>
            <a:lvl2pPr marL="900044" indent="0">
              <a:buNone/>
              <a:defRPr sz="3937" b="1"/>
            </a:lvl2pPr>
            <a:lvl3pPr marL="1800088" indent="0">
              <a:buNone/>
              <a:defRPr sz="3543" b="1"/>
            </a:lvl3pPr>
            <a:lvl4pPr marL="2700132" indent="0">
              <a:buNone/>
              <a:defRPr sz="3150" b="1"/>
            </a:lvl4pPr>
            <a:lvl5pPr marL="3600176" indent="0">
              <a:buNone/>
              <a:defRPr sz="3150" b="1"/>
            </a:lvl5pPr>
            <a:lvl6pPr marL="4500220" indent="0">
              <a:buNone/>
              <a:defRPr sz="3150" b="1"/>
            </a:lvl6pPr>
            <a:lvl7pPr marL="5400264" indent="0">
              <a:buNone/>
              <a:defRPr sz="3150" b="1"/>
            </a:lvl7pPr>
            <a:lvl8pPr marL="6300307" indent="0">
              <a:buNone/>
              <a:defRPr sz="3150" b="1"/>
            </a:lvl8pPr>
            <a:lvl9pPr marL="7200351" indent="0">
              <a:buNone/>
              <a:defRPr sz="315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9892" y="9204991"/>
            <a:ext cx="7615123" cy="1353915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112837" y="6177496"/>
            <a:ext cx="7652626" cy="3027495"/>
          </a:xfrm>
        </p:spPr>
        <p:txBody>
          <a:bodyPr anchor="b"/>
          <a:lstStyle>
            <a:lvl1pPr marL="0" indent="0">
              <a:buNone/>
              <a:defRPr sz="4725" b="1"/>
            </a:lvl1pPr>
            <a:lvl2pPr marL="900044" indent="0">
              <a:buNone/>
              <a:defRPr sz="3937" b="1"/>
            </a:lvl2pPr>
            <a:lvl3pPr marL="1800088" indent="0">
              <a:buNone/>
              <a:defRPr sz="3543" b="1"/>
            </a:lvl3pPr>
            <a:lvl4pPr marL="2700132" indent="0">
              <a:buNone/>
              <a:defRPr sz="3150" b="1"/>
            </a:lvl4pPr>
            <a:lvl5pPr marL="3600176" indent="0">
              <a:buNone/>
              <a:defRPr sz="3150" b="1"/>
            </a:lvl5pPr>
            <a:lvl6pPr marL="4500220" indent="0">
              <a:buNone/>
              <a:defRPr sz="3150" b="1"/>
            </a:lvl6pPr>
            <a:lvl7pPr marL="5400264" indent="0">
              <a:buNone/>
              <a:defRPr sz="3150" b="1"/>
            </a:lvl7pPr>
            <a:lvl8pPr marL="6300307" indent="0">
              <a:buNone/>
              <a:defRPr sz="3150" b="1"/>
            </a:lvl8pPr>
            <a:lvl9pPr marL="7200351" indent="0">
              <a:buNone/>
              <a:defRPr sz="315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112837" y="9204991"/>
            <a:ext cx="7652626" cy="1353915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5FF15-30A9-49F5-BFC9-F88BE8248892}" type="datetimeFigureOut">
              <a:rPr lang="it-IT" smtClean="0"/>
              <a:t>03/04/2026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2833A-1D6E-4D60-A159-CDBD871425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90024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5FF15-30A9-49F5-BFC9-F88BE8248892}" type="datetimeFigureOut">
              <a:rPr lang="it-IT" smtClean="0"/>
              <a:t>03/04/2026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2833A-1D6E-4D60-A159-CDBD871425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29909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5FF15-30A9-49F5-BFC9-F88BE8248892}" type="datetimeFigureOut">
              <a:rPr lang="it-IT" smtClean="0"/>
              <a:t>03/04/2026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2833A-1D6E-4D60-A159-CDBD871425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0370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1679998"/>
            <a:ext cx="5805682" cy="5879994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2626" y="3628335"/>
            <a:ext cx="9112836" cy="17908316"/>
          </a:xfrm>
        </p:spPr>
        <p:txBody>
          <a:bodyPr/>
          <a:lstStyle>
            <a:lvl1pPr>
              <a:defRPr sz="6300"/>
            </a:lvl1pPr>
            <a:lvl2pPr>
              <a:defRPr sz="5512"/>
            </a:lvl2pPr>
            <a:lvl3pPr>
              <a:defRPr sz="4725"/>
            </a:lvl3pPr>
            <a:lvl4pPr>
              <a:defRPr sz="3937"/>
            </a:lvl4pPr>
            <a:lvl5pPr>
              <a:defRPr sz="3937"/>
            </a:lvl5pPr>
            <a:lvl6pPr>
              <a:defRPr sz="3937"/>
            </a:lvl6pPr>
            <a:lvl7pPr>
              <a:defRPr sz="3937"/>
            </a:lvl7pPr>
            <a:lvl8pPr>
              <a:defRPr sz="3937"/>
            </a:lvl8pPr>
            <a:lvl9pPr>
              <a:defRPr sz="3937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890" y="7559993"/>
            <a:ext cx="5805682" cy="14005821"/>
          </a:xfrm>
        </p:spPr>
        <p:txBody>
          <a:bodyPr/>
          <a:lstStyle>
            <a:lvl1pPr marL="0" indent="0">
              <a:buNone/>
              <a:defRPr sz="3150"/>
            </a:lvl1pPr>
            <a:lvl2pPr marL="900044" indent="0">
              <a:buNone/>
              <a:defRPr sz="2756"/>
            </a:lvl2pPr>
            <a:lvl3pPr marL="1800088" indent="0">
              <a:buNone/>
              <a:defRPr sz="2362"/>
            </a:lvl3pPr>
            <a:lvl4pPr marL="2700132" indent="0">
              <a:buNone/>
              <a:defRPr sz="1969"/>
            </a:lvl4pPr>
            <a:lvl5pPr marL="3600176" indent="0">
              <a:buNone/>
              <a:defRPr sz="1969"/>
            </a:lvl5pPr>
            <a:lvl6pPr marL="4500220" indent="0">
              <a:buNone/>
              <a:defRPr sz="1969"/>
            </a:lvl6pPr>
            <a:lvl7pPr marL="5400264" indent="0">
              <a:buNone/>
              <a:defRPr sz="1969"/>
            </a:lvl7pPr>
            <a:lvl8pPr marL="6300307" indent="0">
              <a:buNone/>
              <a:defRPr sz="1969"/>
            </a:lvl8pPr>
            <a:lvl9pPr marL="7200351" indent="0">
              <a:buNone/>
              <a:defRPr sz="1969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5FF15-30A9-49F5-BFC9-F88BE8248892}" type="datetimeFigureOut">
              <a:rPr lang="it-IT" smtClean="0"/>
              <a:t>03/04/2026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2833A-1D6E-4D60-A159-CDBD871425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54446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1679998"/>
            <a:ext cx="5805682" cy="5879994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652626" y="3628335"/>
            <a:ext cx="9112836" cy="17908316"/>
          </a:xfrm>
        </p:spPr>
        <p:txBody>
          <a:bodyPr anchor="t"/>
          <a:lstStyle>
            <a:lvl1pPr marL="0" indent="0">
              <a:buNone/>
              <a:defRPr sz="6300"/>
            </a:lvl1pPr>
            <a:lvl2pPr marL="900044" indent="0">
              <a:buNone/>
              <a:defRPr sz="5512"/>
            </a:lvl2pPr>
            <a:lvl3pPr marL="1800088" indent="0">
              <a:buNone/>
              <a:defRPr sz="4725"/>
            </a:lvl3pPr>
            <a:lvl4pPr marL="2700132" indent="0">
              <a:buNone/>
              <a:defRPr sz="3937"/>
            </a:lvl4pPr>
            <a:lvl5pPr marL="3600176" indent="0">
              <a:buNone/>
              <a:defRPr sz="3937"/>
            </a:lvl5pPr>
            <a:lvl6pPr marL="4500220" indent="0">
              <a:buNone/>
              <a:defRPr sz="3937"/>
            </a:lvl6pPr>
            <a:lvl7pPr marL="5400264" indent="0">
              <a:buNone/>
              <a:defRPr sz="3937"/>
            </a:lvl7pPr>
            <a:lvl8pPr marL="6300307" indent="0">
              <a:buNone/>
              <a:defRPr sz="3937"/>
            </a:lvl8pPr>
            <a:lvl9pPr marL="7200351" indent="0">
              <a:buNone/>
              <a:defRPr sz="3937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890" y="7559993"/>
            <a:ext cx="5805682" cy="14005821"/>
          </a:xfrm>
        </p:spPr>
        <p:txBody>
          <a:bodyPr/>
          <a:lstStyle>
            <a:lvl1pPr marL="0" indent="0">
              <a:buNone/>
              <a:defRPr sz="3150"/>
            </a:lvl1pPr>
            <a:lvl2pPr marL="900044" indent="0">
              <a:buNone/>
              <a:defRPr sz="2756"/>
            </a:lvl2pPr>
            <a:lvl3pPr marL="1800088" indent="0">
              <a:buNone/>
              <a:defRPr sz="2362"/>
            </a:lvl3pPr>
            <a:lvl4pPr marL="2700132" indent="0">
              <a:buNone/>
              <a:defRPr sz="1969"/>
            </a:lvl4pPr>
            <a:lvl5pPr marL="3600176" indent="0">
              <a:buNone/>
              <a:defRPr sz="1969"/>
            </a:lvl5pPr>
            <a:lvl6pPr marL="4500220" indent="0">
              <a:buNone/>
              <a:defRPr sz="1969"/>
            </a:lvl6pPr>
            <a:lvl7pPr marL="5400264" indent="0">
              <a:buNone/>
              <a:defRPr sz="1969"/>
            </a:lvl7pPr>
            <a:lvl8pPr marL="6300307" indent="0">
              <a:buNone/>
              <a:defRPr sz="1969"/>
            </a:lvl8pPr>
            <a:lvl9pPr marL="7200351" indent="0">
              <a:buNone/>
              <a:defRPr sz="1969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5FF15-30A9-49F5-BFC9-F88BE8248892}" type="datetimeFigureOut">
              <a:rPr lang="it-IT" smtClean="0"/>
              <a:t>03/04/2026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2833A-1D6E-4D60-A159-CDBD871425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46230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5FF15-30A9-49F5-BFC9-F88BE8248892}" type="datetimeFigureOut">
              <a:rPr lang="it-IT" smtClean="0"/>
              <a:t>03/04/2026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2833A-1D6E-4D60-A159-CDBD871425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9296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881725" y="1341665"/>
            <a:ext cx="3881393" cy="21355814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37546" y="1341665"/>
            <a:ext cx="11419171" cy="21355814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5FF15-30A9-49F5-BFC9-F88BE8248892}" type="datetimeFigureOut">
              <a:rPr lang="it-IT" smtClean="0"/>
              <a:t>03/04/2026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2833A-1D6E-4D60-A159-CDBD871425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15584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37546" y="1341671"/>
            <a:ext cx="15525572" cy="48708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7546" y="6708326"/>
            <a:ext cx="15525572" cy="159891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7546" y="23356649"/>
            <a:ext cx="4050149" cy="13416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45FF15-30A9-49F5-BFC9-F88BE8248892}" type="datetimeFigureOut">
              <a:rPr lang="it-IT" smtClean="0"/>
              <a:t>03/04/2026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62720" y="23356649"/>
            <a:ext cx="6075224" cy="13416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712968" y="23356649"/>
            <a:ext cx="4050149" cy="13416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42833A-1D6E-4D60-A159-CDBD871425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43879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800088" rtl="0" eaLnBrk="1" latinLnBrk="0" hangingPunct="1">
        <a:lnSpc>
          <a:spcPct val="90000"/>
        </a:lnSpc>
        <a:spcBef>
          <a:spcPct val="0"/>
        </a:spcBef>
        <a:buNone/>
        <a:defRPr sz="866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0022" indent="-450022" algn="l" defTabSz="1800088" rtl="0" eaLnBrk="1" latinLnBrk="0" hangingPunct="1">
        <a:lnSpc>
          <a:spcPct val="90000"/>
        </a:lnSpc>
        <a:spcBef>
          <a:spcPts val="1969"/>
        </a:spcBef>
        <a:buFont typeface="Arial" panose="020B0604020202020204" pitchFamily="34" charset="0"/>
        <a:buChar char="•"/>
        <a:defRPr sz="5512" kern="1200">
          <a:solidFill>
            <a:schemeClr val="tx1"/>
          </a:solidFill>
          <a:latin typeface="+mn-lt"/>
          <a:ea typeface="+mn-ea"/>
          <a:cs typeface="+mn-cs"/>
        </a:defRPr>
      </a:lvl1pPr>
      <a:lvl2pPr marL="1350066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2pPr>
      <a:lvl3pPr marL="2250110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937" kern="1200">
          <a:solidFill>
            <a:schemeClr val="tx1"/>
          </a:solidFill>
          <a:latin typeface="+mn-lt"/>
          <a:ea typeface="+mn-ea"/>
          <a:cs typeface="+mn-cs"/>
        </a:defRPr>
      </a:lvl3pPr>
      <a:lvl4pPr marL="3150154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4pPr>
      <a:lvl5pPr marL="4050198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5pPr>
      <a:lvl6pPr marL="4950242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6pPr>
      <a:lvl7pPr marL="5850285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7pPr>
      <a:lvl8pPr marL="6750329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8pPr>
      <a:lvl9pPr marL="7650373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1pPr>
      <a:lvl2pPr marL="900044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2pPr>
      <a:lvl3pPr marL="1800088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3pPr>
      <a:lvl4pPr marL="2700132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4pPr>
      <a:lvl5pPr marL="3600176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5pPr>
      <a:lvl6pPr marL="4500220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6pPr>
      <a:lvl7pPr marL="5400264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7pPr>
      <a:lvl8pPr marL="6300307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8pPr>
      <a:lvl9pPr marL="7200351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8E984613-DF2B-B019-2D5A-E80297D016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805" y="1274190"/>
            <a:ext cx="15249049" cy="1248294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E49033B8-8CAC-466C-468B-DDE18EEEBE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712"/>
          <a:stretch/>
        </p:blipFill>
        <p:spPr>
          <a:xfrm>
            <a:off x="1375805" y="21418386"/>
            <a:ext cx="15249049" cy="2507399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43744354-7079-2544-87A1-05E140A47D5E}"/>
              </a:ext>
            </a:extLst>
          </p:cNvPr>
          <p:cNvSpPr txBox="1"/>
          <p:nvPr/>
        </p:nvSpPr>
        <p:spPr>
          <a:xfrm>
            <a:off x="1565134" y="3964079"/>
            <a:ext cx="11167516" cy="8463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6571"/>
              </a:lnSpc>
            </a:pPr>
            <a:r>
              <a:rPr lang="it-IT" sz="7200" b="1" dirty="0">
                <a:latin typeface="Century Gothic" panose="020B0502020202020204" pitchFamily="34" charset="0"/>
                <a:ea typeface="Helvetica" charset="0"/>
                <a:cs typeface="Helvetica Neue Medium"/>
              </a:rPr>
              <a:t>BORVICA SRL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94AF1879-8F1C-5373-0BD2-C340E8D81D77}"/>
              </a:ext>
            </a:extLst>
          </p:cNvPr>
          <p:cNvSpPr txBox="1"/>
          <p:nvPr/>
        </p:nvSpPr>
        <p:spPr>
          <a:xfrm>
            <a:off x="1455320" y="5572122"/>
            <a:ext cx="15027917" cy="39395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it-IT" sz="3400" dirty="0">
                <a:latin typeface="Century Gothic" panose="020B0502020202020204" pitchFamily="34" charset="0"/>
                <a:ea typeface="Helvetica" charset="0"/>
                <a:cs typeface="Helvetica Neue Medium"/>
              </a:rPr>
              <a:t>Finanziato dal Programma regionale a valere sul </a:t>
            </a:r>
          </a:p>
          <a:p>
            <a:r>
              <a:rPr lang="it-IT" sz="3400" dirty="0">
                <a:latin typeface="Century Gothic" panose="020B0502020202020204" pitchFamily="34" charset="0"/>
                <a:ea typeface="Helvetica" charset="0"/>
                <a:cs typeface="Helvetica Neue Medium"/>
              </a:rPr>
              <a:t>Fondo Europeo di Sviluppo Regionale 2021/2027 di Regione Lombardia</a:t>
            </a:r>
          </a:p>
          <a:p>
            <a:r>
              <a:rPr lang="it-IT" sz="3400" dirty="0">
                <a:latin typeface="Century Gothic" panose="020B0502020202020204" pitchFamily="34" charset="0"/>
                <a:ea typeface="Helvetica" charset="0"/>
                <a:cs typeface="Helvetica Neue Medium"/>
              </a:rPr>
              <a:t>PR FESR 2021-2027</a:t>
            </a:r>
          </a:p>
          <a:p>
            <a:endParaRPr lang="it-IT" sz="3400" dirty="0">
              <a:latin typeface="Century Gothic" panose="020B0502020202020204" pitchFamily="34" charset="0"/>
              <a:ea typeface="Helvetica" charset="0"/>
              <a:cs typeface="Helvetica Neue Medium"/>
            </a:endParaRPr>
          </a:p>
          <a:p>
            <a:r>
              <a:rPr lang="it-IT" sz="3400" i="1" dirty="0">
                <a:latin typeface="Century Gothic" panose="020B0502020202020204" pitchFamily="34" charset="0"/>
                <a:ea typeface="Helvetica" charset="0"/>
                <a:cs typeface="Helvetica Neue Thin"/>
              </a:rPr>
              <a:t>Azione: </a:t>
            </a:r>
            <a:r>
              <a:rPr lang="it-IT" dirty="0"/>
              <a:t> </a:t>
            </a:r>
            <a:r>
              <a:rPr lang="it-IT" sz="2400" dirty="0">
                <a:latin typeface="Century Gothic" panose="020B0502020202020204" pitchFamily="34" charset="0"/>
              </a:rPr>
              <a:t>1.2.3 “Sostegno all’accelerazione del processo di trasformazione digitale dei modelli di business delle PMI” </a:t>
            </a:r>
            <a:endParaRPr lang="it-IT" sz="3400" i="1" dirty="0">
              <a:latin typeface="Century Gothic" panose="020B0502020202020204" pitchFamily="34" charset="0"/>
              <a:ea typeface="Helvetica" charset="0"/>
              <a:cs typeface="Helvetica Neue Thin"/>
            </a:endParaRPr>
          </a:p>
          <a:p>
            <a:r>
              <a:rPr lang="it-IT" sz="3400" i="1" dirty="0">
                <a:latin typeface="Century Gothic" panose="020B0502020202020204" pitchFamily="34" charset="0"/>
                <a:ea typeface="Helvetica" charset="0"/>
                <a:cs typeface="Helvetica Neue Thin"/>
              </a:rPr>
              <a:t>Bando: </a:t>
            </a:r>
            <a:r>
              <a:rPr lang="it-IT" dirty="0"/>
              <a:t> </a:t>
            </a:r>
            <a:r>
              <a:rPr lang="it-IT" sz="2400" dirty="0">
                <a:latin typeface="Century Gothic" panose="020B0502020202020204" pitchFamily="34" charset="0"/>
              </a:rPr>
              <a:t>TRANSIZIONE DIGITALE DELLE IMPRESE LOMBARDE </a:t>
            </a:r>
            <a:r>
              <a:rPr lang="it-IT" dirty="0"/>
              <a:t>	</a:t>
            </a:r>
          </a:p>
          <a:p>
            <a:endParaRPr lang="it-IT" sz="2800" i="1" dirty="0">
              <a:latin typeface="Century Gothic" panose="020B0502020202020204" pitchFamily="34" charset="0"/>
              <a:ea typeface="Helvetica" charset="0"/>
              <a:cs typeface="Helvetica Neue Thin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C636AB62-52A8-CF7E-F77C-07A4ED9FE180}"/>
              </a:ext>
            </a:extLst>
          </p:cNvPr>
          <p:cNvSpPr txBox="1"/>
          <p:nvPr/>
        </p:nvSpPr>
        <p:spPr>
          <a:xfrm>
            <a:off x="3123121" y="21798275"/>
            <a:ext cx="558545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/>
              <a:t>Programma Regionale a valere sul</a:t>
            </a:r>
          </a:p>
          <a:p>
            <a:r>
              <a:rPr lang="it-IT" sz="2000" dirty="0"/>
              <a:t>Fondo Europeo di Sviluppo Regionale</a:t>
            </a:r>
          </a:p>
          <a:p>
            <a:r>
              <a:rPr lang="it-IT" sz="2000" dirty="0"/>
              <a:t>PR FESR 2021-2027</a:t>
            </a:r>
          </a:p>
          <a:p>
            <a:endParaRPr lang="it-IT" sz="2000" dirty="0"/>
          </a:p>
          <a:p>
            <a:r>
              <a:rPr lang="it-IT" sz="2000" dirty="0"/>
              <a:t>www.fesr.regione.lombardia.it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A47D8754-7823-2BD0-3899-3130B6F8C5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5134" y="21848121"/>
            <a:ext cx="1484772" cy="1484772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6CB37395-F2E2-7016-2496-3B3C9E8D4644}"/>
              </a:ext>
            </a:extLst>
          </p:cNvPr>
          <p:cNvSpPr txBox="1"/>
          <p:nvPr/>
        </p:nvSpPr>
        <p:spPr>
          <a:xfrm>
            <a:off x="1565134" y="11380615"/>
            <a:ext cx="15027917" cy="99411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it-IT" sz="3400" dirty="0">
                <a:latin typeface="Century Gothic" panose="020B0502020202020204" pitchFamily="34" charset="0"/>
                <a:ea typeface="Helvetica" charset="0"/>
                <a:cs typeface="Helvetica Neue Medium"/>
              </a:rPr>
              <a:t>Beneficiario: BORVICA SRL</a:t>
            </a:r>
            <a:endParaRPr lang="it-IT" sz="3400" i="1" dirty="0">
              <a:latin typeface="Century Gothic" panose="020B0502020202020204" pitchFamily="34" charset="0"/>
              <a:ea typeface="Helvetica" charset="0"/>
              <a:cs typeface="Helvetica Neue Thin"/>
            </a:endParaRPr>
          </a:p>
          <a:p>
            <a:endParaRPr lang="it-IT" sz="3400" dirty="0">
              <a:latin typeface="Century Gothic" panose="020B0502020202020204" pitchFamily="34" charset="0"/>
              <a:ea typeface="Helvetica" charset="0"/>
              <a:cs typeface="Helvetica Neue Medium"/>
            </a:endParaRPr>
          </a:p>
          <a:p>
            <a:endParaRPr lang="it-IT" sz="3400" dirty="0">
              <a:latin typeface="Century Gothic" panose="020B0502020202020204" pitchFamily="34" charset="0"/>
              <a:ea typeface="Helvetica" charset="0"/>
              <a:cs typeface="Helvetica Neue Medium"/>
            </a:endParaRPr>
          </a:p>
          <a:p>
            <a:pPr algn="just"/>
            <a:r>
              <a:rPr lang="it-IT" sz="3400" dirty="0">
                <a:latin typeface="Century Gothic" panose="020B0502020202020204" pitchFamily="34" charset="0"/>
                <a:ea typeface="Helvetica" charset="0"/>
                <a:cs typeface="Helvetica Neue Medium"/>
              </a:rPr>
              <a:t>Descrizione: Il progetto di digitalizzazione di </a:t>
            </a:r>
            <a:r>
              <a:rPr lang="it-IT" sz="3400" dirty="0" err="1">
                <a:latin typeface="Century Gothic" panose="020B0502020202020204" pitchFamily="34" charset="0"/>
                <a:ea typeface="Helvetica" charset="0"/>
                <a:cs typeface="Helvetica Neue Medium"/>
              </a:rPr>
              <a:t>Borvica</a:t>
            </a:r>
            <a:r>
              <a:rPr lang="it-IT" sz="3400" dirty="0">
                <a:latin typeface="Century Gothic" panose="020B0502020202020204" pitchFamily="34" charset="0"/>
                <a:ea typeface="Helvetica" charset="0"/>
                <a:cs typeface="Helvetica Neue Medium"/>
              </a:rPr>
              <a:t> S.r.l. mira a innovare i processi produttivi e gestionali attraverso l’introduzione di soluzioni ERP e MES integrate. L’intervento consentirà di raccogliere e analizzare i dati in modo strutturato, digitalizzare le attività di produzione e ufficio, migliorare la pianificazione e standardizzare processi chiave come </a:t>
            </a:r>
            <a:r>
              <a:rPr lang="it-IT" sz="3400" dirty="0" err="1">
                <a:latin typeface="Century Gothic" panose="020B0502020202020204" pitchFamily="34" charset="0"/>
                <a:ea typeface="Helvetica" charset="0"/>
                <a:cs typeface="Helvetica Neue Medium"/>
              </a:rPr>
              <a:t>costificazione</a:t>
            </a:r>
            <a:r>
              <a:rPr lang="it-IT" sz="3400" dirty="0">
                <a:latin typeface="Century Gothic" panose="020B0502020202020204" pitchFamily="34" charset="0"/>
                <a:ea typeface="Helvetica" charset="0"/>
                <a:cs typeface="Helvetica Neue Medium"/>
              </a:rPr>
              <a:t> e preventivazione. Il risultato atteso è un’azienda più efficiente, organizzata, competitiva e sostenibile.</a:t>
            </a:r>
            <a:endParaRPr lang="it-IT" sz="3400" i="1" dirty="0">
              <a:latin typeface="Century Gothic" panose="020B0502020202020204" pitchFamily="34" charset="0"/>
              <a:ea typeface="Helvetica" charset="0"/>
              <a:cs typeface="Helvetica Neue Thin"/>
            </a:endParaRPr>
          </a:p>
          <a:p>
            <a:endParaRPr lang="it-IT" sz="3400" dirty="0">
              <a:latin typeface="Century Gothic" panose="020B0502020202020204" pitchFamily="34" charset="0"/>
              <a:ea typeface="Helvetica" charset="0"/>
              <a:cs typeface="Helvetica Neue Medium"/>
            </a:endParaRPr>
          </a:p>
          <a:p>
            <a:endParaRPr lang="it-IT" sz="3400" dirty="0">
              <a:latin typeface="Century Gothic" panose="020B0502020202020204" pitchFamily="34" charset="0"/>
              <a:ea typeface="Helvetica" charset="0"/>
              <a:cs typeface="Helvetica Neue Medium"/>
            </a:endParaRPr>
          </a:p>
          <a:p>
            <a:r>
              <a:rPr lang="it-IT" sz="3400" dirty="0">
                <a:latin typeface="Century Gothic" panose="020B0502020202020204" pitchFamily="34" charset="0"/>
                <a:ea typeface="Helvetica" charset="0"/>
                <a:cs typeface="Helvetica Neue Medium"/>
              </a:rPr>
              <a:t>Importo totale: € 72.814,04</a:t>
            </a:r>
          </a:p>
          <a:p>
            <a:endParaRPr lang="it-IT" sz="3400" dirty="0">
              <a:latin typeface="Century Gothic" panose="020B0502020202020204" pitchFamily="34" charset="0"/>
              <a:ea typeface="Helvetica" charset="0"/>
              <a:cs typeface="Helvetica Neue Medium"/>
            </a:endParaRPr>
          </a:p>
          <a:p>
            <a:endParaRPr lang="it-IT" sz="3400" i="1" dirty="0">
              <a:latin typeface="Century Gothic" panose="020B0502020202020204" pitchFamily="34" charset="0"/>
              <a:ea typeface="Helvetica" charset="0"/>
              <a:cs typeface="Helvetica Neue Thin"/>
            </a:endParaRPr>
          </a:p>
          <a:p>
            <a:r>
              <a:rPr lang="it-IT" sz="3400" dirty="0">
                <a:latin typeface="Century Gothic" panose="020B0502020202020204" pitchFamily="34" charset="0"/>
                <a:ea typeface="Helvetica" charset="0"/>
                <a:cs typeface="Helvetica Neue Medium"/>
              </a:rPr>
              <a:t>Agevolazione concessa: € 36.407,02  </a:t>
            </a:r>
          </a:p>
          <a:p>
            <a:endParaRPr lang="it-IT" sz="3400" i="1" dirty="0">
              <a:latin typeface="Century Gothic" panose="020B0502020202020204" pitchFamily="34" charset="0"/>
              <a:ea typeface="Helvetica" charset="0"/>
              <a:cs typeface="Helvetica Neue Thin"/>
            </a:endParaRPr>
          </a:p>
          <a:p>
            <a:endParaRPr lang="it-IT" sz="3400" i="1" dirty="0">
              <a:latin typeface="Century Gothic" panose="020B0502020202020204" pitchFamily="34" charset="0"/>
              <a:ea typeface="Helvetica" charset="0"/>
              <a:cs typeface="Helvetica Neue Thin"/>
            </a:endParaRPr>
          </a:p>
          <a:p>
            <a:endParaRPr lang="it-IT" sz="3400" i="1" dirty="0">
              <a:latin typeface="Century Gothic" panose="020B0502020202020204" pitchFamily="34" charset="0"/>
              <a:ea typeface="Helvetica" charset="0"/>
              <a:cs typeface="Helvetica Neue Thin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494B4D6C-558F-797E-FAD9-25809E870F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96933" y="22427576"/>
            <a:ext cx="2838596" cy="1434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42912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102</TotalTime>
  <Words>160</Words>
  <Application>Microsoft Office PowerPoint</Application>
  <PresentationFormat>Personalizzato</PresentationFormat>
  <Paragraphs>23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Giorgio Pier Luigi Bocca</dc:creator>
  <cp:lastModifiedBy>Alessandro Torre</cp:lastModifiedBy>
  <cp:revision>11</cp:revision>
  <dcterms:created xsi:type="dcterms:W3CDTF">2023-03-14T09:17:31Z</dcterms:created>
  <dcterms:modified xsi:type="dcterms:W3CDTF">2026-04-03T10:05:28Z</dcterms:modified>
</cp:coreProperties>
</file>